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4629"/>
    <a:srgbClr val="EDD3BE"/>
    <a:srgbClr val="88B554"/>
    <a:srgbClr val="D0EBC5"/>
    <a:srgbClr val="FDD7B4"/>
    <a:srgbClr val="FFF6E3"/>
    <a:srgbClr val="017B57"/>
    <a:srgbClr val="FFF37C"/>
    <a:srgbClr val="FEF6E3"/>
    <a:srgbClr val="FF27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45"/>
    <p:restoredTop sz="94694"/>
  </p:normalViewPr>
  <p:slideViewPr>
    <p:cSldViewPr snapToGrid="0">
      <p:cViewPr>
        <p:scale>
          <a:sx n="179" d="100"/>
          <a:sy n="179" d="100"/>
        </p:scale>
        <p:origin x="-205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06B82-922E-3317-C8EB-2A51F528BC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B7A5A3-2300-96CF-F597-5E2D88244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CB5D3-7310-3B7B-2029-F6876E4C7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EDCB5-3D95-F54D-BC85-C7CAA5199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5FE42-82D5-B3BF-D3FF-BA5FB5380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8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43106-E724-8DE4-68A3-51FE048DF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FED97-8F48-78DC-8E3D-9B64921DB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8808F-6C38-18C6-E661-E2E73DC7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39EA3-CC4C-1BFF-193D-ED42DED54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1903E-D28D-FAF3-5C2F-371167A42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380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E18A20-79C1-52DD-F80B-9D91929419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5B186A-3A8A-3C25-EF64-D4092956F7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A9A90-A430-1377-BD27-40C475DE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A1A00-2E54-3968-A9D7-DF47B95D7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60AC1-2C12-5808-0FC0-FEA220228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45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57523-3EE5-916D-1573-90722D22E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DD56C-4890-8FF6-6F17-36B9963DB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DFD04-07D7-EB24-C620-037FBEB8F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D2073-1D9B-5EDF-128E-87CCB4CD2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1BCC8-B9C6-9019-8B8C-CDA803F45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07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8F14-2557-234F-30ED-BD17D097B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BB991-22CE-190F-EDB2-FF0D5BB12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85E52-015C-B487-EFC4-EE7663BBF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8A82F-2815-3E66-EBA6-0C1C2AC85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F75F9-DE33-37FA-3CBE-3A153106D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77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E26D9-DF8F-46C1-BA65-0718D34C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2BBD2-09B9-557A-A15D-2EE697EE1B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1108DA-3FFB-9869-27E6-4322D9E141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02698C-39D3-D7C3-ECFC-DC8F3F169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B1BA1-90B2-0F96-0821-2F3C8A914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E059B-B11E-BB6E-69BA-5902DC960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1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DE9E8-3DB2-198F-A617-F3BAEFADE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60550-4E3C-395B-03C0-30014CA4B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B84EB4-C112-9F86-4F88-39A2EED93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4E05A-C146-1834-9858-AA9876BAE2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B0CB8E-E36C-91BA-8A38-4132BE2DEA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BF4F94-2084-DC45-327F-43B5C7B2F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BDD095-8312-7B33-BFE6-455DCC487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A3EB4B-92EE-54FF-4E9C-F1D038E8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48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DA449-6274-1C2B-094F-E12036A4D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1CEBD7-4664-F40B-9ED4-D0796CFB7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3C836F-37B6-A27F-2147-2E9D2F5FA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102793-FF33-E560-B669-9ED8F22C3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926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A17038-5C4D-C6C8-E1F4-2B2EC39B4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2901B5-F1C3-3A0A-CCE9-28981BCC8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9F6998-1C6C-1EDA-1304-D9E996F1D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57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D529A-3716-5877-FFE5-4D8025431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33FC6-E25C-C4AC-7995-5A9E8846C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420079-464E-E360-80E6-BBFA1F6696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5FE42-B1B3-A44F-7432-A55BC61D1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ED3C02-4AA9-E29B-6A50-8B42B398B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0F77E-28B3-A6BE-A1FD-3C41E5AB9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73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8112-ECB6-8BFC-8B51-166467312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67277-3DB9-F5CE-2456-1FF318E135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ED4AEF-B37B-B649-6DA1-D1A8882526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369376-21AA-72DC-1747-41D330B8B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8A53B5-7367-E52A-9B1B-A5D46D7C8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71666-9808-ECC4-E541-061B96D24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17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24F038-2579-DEAE-182A-4DECE3EDE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E25CA-F8FE-E90C-0F84-D906D74BF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71066-32ED-F5EE-D68A-E48F6A8E7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E242E-2322-9C1F-30AC-A4186DF0C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E5C75-30F0-8025-8044-C0A2AF837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63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24F5467D-6AB5-F8CD-D5FD-C99D210D6E46}"/>
              </a:ext>
            </a:extLst>
          </p:cNvPr>
          <p:cNvGrpSpPr/>
          <p:nvPr/>
        </p:nvGrpSpPr>
        <p:grpSpPr>
          <a:xfrm>
            <a:off x="2928937" y="1113479"/>
            <a:ext cx="5850732" cy="2144070"/>
            <a:chOff x="2928937" y="1113479"/>
            <a:chExt cx="5850732" cy="214407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8E75A70-E31E-08ED-D0D1-82D454F70834}"/>
                </a:ext>
              </a:extLst>
            </p:cNvPr>
            <p:cNvSpPr/>
            <p:nvPr/>
          </p:nvSpPr>
          <p:spPr>
            <a:xfrm>
              <a:off x="3007519" y="1177775"/>
              <a:ext cx="5657850" cy="20797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F392DA65-3368-E1F2-6FF3-414F663FAA8A}"/>
                </a:ext>
              </a:extLst>
            </p:cNvPr>
            <p:cNvGrpSpPr/>
            <p:nvPr/>
          </p:nvGrpSpPr>
          <p:grpSpPr>
            <a:xfrm>
              <a:off x="3311871" y="1469543"/>
              <a:ext cx="4931051" cy="1440036"/>
              <a:chOff x="3311871" y="1469543"/>
              <a:chExt cx="4931051" cy="1440036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D8DD9398-2AB6-5108-073B-F75FA4818A1D}"/>
                  </a:ext>
                </a:extLst>
              </p:cNvPr>
              <p:cNvSpPr/>
              <p:nvPr/>
            </p:nvSpPr>
            <p:spPr>
              <a:xfrm>
                <a:off x="5879454" y="1469543"/>
                <a:ext cx="1394221" cy="35718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solidFill>
                  <a:srgbClr val="FFF6E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EAF6970-19F1-7115-D1E7-02EA826887C6}"/>
                  </a:ext>
                </a:extLst>
              </p:cNvPr>
              <p:cNvSpPr txBox="1"/>
              <p:nvPr/>
            </p:nvSpPr>
            <p:spPr>
              <a:xfrm>
                <a:off x="5964223" y="1495321"/>
                <a:ext cx="137374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solidFill>
                      <a:srgbClr val="A65D00"/>
                    </a:solidFill>
                    <a:latin typeface="Sora" pitchFamily="2" charset="0"/>
                    <a:cs typeface="Sora" pitchFamily="2" charset="0"/>
                  </a:rPr>
                  <a:t>Fecal Contamination Indicator</a:t>
                </a:r>
              </a:p>
            </p:txBody>
          </p:sp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FC5250A3-5B58-DD53-01F8-0935F89581B9}"/>
                  </a:ext>
                </a:extLst>
              </p:cNvPr>
              <p:cNvSpPr/>
              <p:nvPr/>
            </p:nvSpPr>
            <p:spPr>
              <a:xfrm>
                <a:off x="7249941" y="1974375"/>
                <a:ext cx="992981" cy="35718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solidFill>
                  <a:srgbClr val="FFF6E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8CEEF04-6C81-05E7-A64E-01BC7D242255}"/>
                  </a:ext>
                </a:extLst>
              </p:cNvPr>
              <p:cNvSpPr txBox="1"/>
              <p:nvPr/>
            </p:nvSpPr>
            <p:spPr>
              <a:xfrm>
                <a:off x="7402572" y="1993009"/>
                <a:ext cx="8403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solidFill>
                      <a:srgbClr val="A65D00"/>
                    </a:solidFill>
                    <a:latin typeface="Sora" pitchFamily="2" charset="0"/>
                    <a:cs typeface="Sora" pitchFamily="2" charset="0"/>
                  </a:rPr>
                  <a:t>GMP Indicator</a:t>
                </a:r>
              </a:p>
            </p:txBody>
          </p:sp>
          <p:sp>
            <p:nvSpPr>
              <p:cNvPr id="40" name="Rounded Rectangle 39">
                <a:extLst>
                  <a:ext uri="{FF2B5EF4-FFF2-40B4-BE49-F238E27FC236}">
                    <a16:creationId xmlns:a16="http://schemas.microsoft.com/office/drawing/2014/main" id="{BDFFD63E-EB29-36CF-FBA9-EFEE9E0ADA0F}"/>
                  </a:ext>
                </a:extLst>
              </p:cNvPr>
              <p:cNvSpPr/>
              <p:nvPr/>
            </p:nvSpPr>
            <p:spPr>
              <a:xfrm>
                <a:off x="5698364" y="2111857"/>
                <a:ext cx="952440" cy="35718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solidFill>
                  <a:srgbClr val="FFF6E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1CA6B4B6-7DAE-44AE-2919-586A397135BC}"/>
                  </a:ext>
                </a:extLst>
              </p:cNvPr>
              <p:cNvSpPr txBox="1"/>
              <p:nvPr/>
            </p:nvSpPr>
            <p:spPr>
              <a:xfrm>
                <a:off x="5783132" y="2182728"/>
                <a:ext cx="810521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solidFill>
                      <a:srgbClr val="FF2709"/>
                    </a:solidFill>
                    <a:latin typeface="Sora" pitchFamily="2" charset="0"/>
                    <a:cs typeface="Sora" pitchFamily="2" charset="0"/>
                  </a:rPr>
                  <a:t>Salmonella</a:t>
                </a:r>
              </a:p>
            </p:txBody>
          </p:sp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FBD310A9-D691-B2CE-86AD-0480ECA377E6}"/>
                  </a:ext>
                </a:extLst>
              </p:cNvPr>
              <p:cNvSpPr/>
              <p:nvPr/>
            </p:nvSpPr>
            <p:spPr>
              <a:xfrm>
                <a:off x="6568654" y="2552392"/>
                <a:ext cx="1282669" cy="35718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solidFill>
                  <a:srgbClr val="FFF6E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A0B2085D-AA4E-C1F6-8165-F6C14BDBF1CE}"/>
                  </a:ext>
                </a:extLst>
              </p:cNvPr>
              <p:cNvSpPr txBox="1"/>
              <p:nvPr/>
            </p:nvSpPr>
            <p:spPr>
              <a:xfrm>
                <a:off x="6679673" y="2568129"/>
                <a:ext cx="128266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solidFill>
                      <a:srgbClr val="FF2709"/>
                    </a:solidFill>
                    <a:latin typeface="Sora" pitchFamily="2" charset="0"/>
                    <a:cs typeface="Sora" pitchFamily="2" charset="0"/>
                  </a:rPr>
                  <a:t>Listeria monocytogenes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8FE9A4E7-66BE-FD7C-C3CD-1BD60C7D3D2B}"/>
                  </a:ext>
                </a:extLst>
              </p:cNvPr>
              <p:cNvSpPr txBox="1"/>
              <p:nvPr/>
            </p:nvSpPr>
            <p:spPr>
              <a:xfrm>
                <a:off x="3311871" y="1495321"/>
                <a:ext cx="2008584" cy="7617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latin typeface="Sora" pitchFamily="2" charset="0"/>
                    <a:cs typeface="Sora" pitchFamily="2" charset="0"/>
                  </a:rPr>
                  <a:t>Pathogens + Hygiene Indicators</a:t>
                </a:r>
              </a:p>
              <a:p>
                <a:endParaRPr lang="en-US" sz="500" dirty="0">
                  <a:latin typeface="Sora" pitchFamily="2" charset="0"/>
                  <a:cs typeface="Sora" pitchFamily="2" charset="0"/>
                </a:endParaRPr>
              </a:p>
              <a:p>
                <a:r>
                  <a:rPr lang="en-US" sz="1050" dirty="0">
                    <a:solidFill>
                      <a:srgbClr val="017B57"/>
                    </a:solidFill>
                    <a:latin typeface="Sora" pitchFamily="2" charset="0"/>
                    <a:cs typeface="Sora" pitchFamily="2" charset="0"/>
                  </a:rPr>
                  <a:t>In one single PCR reaction</a:t>
                </a:r>
              </a:p>
            </p:txBody>
          </p:sp>
        </p:grp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7D7C27C-EFD2-1698-483F-B43FCDA98650}"/>
                </a:ext>
              </a:extLst>
            </p:cNvPr>
            <p:cNvCxnSpPr>
              <a:cxnSpLocks/>
            </p:cNvCxnSpPr>
            <p:nvPr/>
          </p:nvCxnSpPr>
          <p:spPr>
            <a:xfrm>
              <a:off x="2928937" y="1113479"/>
              <a:ext cx="5850732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5428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1B336-5422-13E1-37D5-7EDD01BCB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0B1E1089-0D6A-B94E-C186-C5E2FDD003F1}"/>
              </a:ext>
            </a:extLst>
          </p:cNvPr>
          <p:cNvGrpSpPr/>
          <p:nvPr/>
        </p:nvGrpSpPr>
        <p:grpSpPr>
          <a:xfrm>
            <a:off x="2907507" y="246786"/>
            <a:ext cx="5865019" cy="3546546"/>
            <a:chOff x="2907507" y="246786"/>
            <a:chExt cx="5865019" cy="354654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F0466F3-6956-C420-14EC-7F1E794692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24541" b="16345"/>
            <a:stretch>
              <a:fillRect/>
            </a:stretch>
          </p:blipFill>
          <p:spPr>
            <a:xfrm>
              <a:off x="2907507" y="246786"/>
              <a:ext cx="5865019" cy="3546546"/>
            </a:xfrm>
            <a:prstGeom prst="rect">
              <a:avLst/>
            </a:prstGeom>
          </p:spPr>
        </p:pic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FEC9A4B-B92A-976B-EDE4-23A8C672AD48}"/>
                </a:ext>
              </a:extLst>
            </p:cNvPr>
            <p:cNvSpPr/>
            <p:nvPr/>
          </p:nvSpPr>
          <p:spPr>
            <a:xfrm>
              <a:off x="2943372" y="969480"/>
              <a:ext cx="1792933" cy="35718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FDD7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35D23E2-C2CD-D921-0456-12B579513BA6}"/>
                </a:ext>
              </a:extLst>
            </p:cNvPr>
            <p:cNvSpPr txBox="1"/>
            <p:nvPr/>
          </p:nvSpPr>
          <p:spPr>
            <a:xfrm>
              <a:off x="3116692" y="952394"/>
              <a:ext cx="148009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A65D00"/>
                  </a:solidFill>
                  <a:latin typeface="Sora" pitchFamily="2" charset="0"/>
                  <a:cs typeface="Sora" pitchFamily="2" charset="0"/>
                </a:rPr>
                <a:t>100+ acidophilic bacteria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CC5BD820-0A15-2170-3851-5557BB6E271D}"/>
                </a:ext>
              </a:extLst>
            </p:cNvPr>
            <p:cNvSpPr/>
            <p:nvPr/>
          </p:nvSpPr>
          <p:spPr>
            <a:xfrm>
              <a:off x="2943371" y="1586223"/>
              <a:ext cx="1792933" cy="35718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FDD7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97D032-87CC-BF72-82E7-51562A726308}"/>
                </a:ext>
              </a:extLst>
            </p:cNvPr>
            <p:cNvSpPr txBox="1"/>
            <p:nvPr/>
          </p:nvSpPr>
          <p:spPr>
            <a:xfrm>
              <a:off x="3116691" y="1576281"/>
              <a:ext cx="12624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A65D00"/>
                  </a:solidFill>
                  <a:latin typeface="Sora" pitchFamily="2" charset="0"/>
                  <a:cs typeface="Sora" pitchFamily="2" charset="0"/>
                </a:rPr>
                <a:t>100+ yeast &amp; molds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9B9A793C-0B2D-E5A4-6A8B-2A40238DC5E6}"/>
                </a:ext>
              </a:extLst>
            </p:cNvPr>
            <p:cNvSpPr/>
            <p:nvPr/>
          </p:nvSpPr>
          <p:spPr>
            <a:xfrm>
              <a:off x="2956513" y="2187936"/>
              <a:ext cx="1792933" cy="35718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FDD7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9ACC1CB-136F-E3A9-FF94-BF88C1742BA4}"/>
                </a:ext>
              </a:extLst>
            </p:cNvPr>
            <p:cNvSpPr txBox="1"/>
            <p:nvPr/>
          </p:nvSpPr>
          <p:spPr>
            <a:xfrm>
              <a:off x="3129833" y="2177994"/>
              <a:ext cx="14800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A65D00"/>
                  </a:solidFill>
                  <a:latin typeface="Sora" pitchFamily="2" charset="0"/>
                  <a:cs typeface="Sora" pitchFamily="2" charset="0"/>
                </a:rPr>
                <a:t>Preservative resistant yeasts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E848A197-F0D2-1674-1109-E15C1BC2076C}"/>
                </a:ext>
              </a:extLst>
            </p:cNvPr>
            <p:cNvSpPr/>
            <p:nvPr/>
          </p:nvSpPr>
          <p:spPr>
            <a:xfrm>
              <a:off x="2956512" y="2789649"/>
              <a:ext cx="1792933" cy="35718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FDD7B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AD66693-AADA-95C7-3B3C-342F4D0860F0}"/>
                </a:ext>
              </a:extLst>
            </p:cNvPr>
            <p:cNvSpPr txBox="1"/>
            <p:nvPr/>
          </p:nvSpPr>
          <p:spPr>
            <a:xfrm>
              <a:off x="3129832" y="2772563"/>
              <a:ext cx="14800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A65D00"/>
                  </a:solidFill>
                  <a:latin typeface="Sora" pitchFamily="2" charset="0"/>
                  <a:cs typeface="Sora" pitchFamily="2" charset="0"/>
                </a:rPr>
                <a:t>Brettanomyces species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8664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9007C-65A7-8089-4993-D0052D807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B2BD7BC-BA4D-04E0-4F38-7052BB3AE6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r="15074" b="15917"/>
          <a:stretch>
            <a:fillRect/>
          </a:stretch>
        </p:blipFill>
        <p:spPr>
          <a:xfrm>
            <a:off x="2893219" y="200026"/>
            <a:ext cx="6600825" cy="356473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899C4AD-A86F-AD0F-83CB-53F1C2D9787D}"/>
              </a:ext>
            </a:extLst>
          </p:cNvPr>
          <p:cNvSpPr/>
          <p:nvPr/>
        </p:nvSpPr>
        <p:spPr>
          <a:xfrm>
            <a:off x="2943372" y="969480"/>
            <a:ext cx="1792933" cy="35718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D0EBC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A9150E-ED64-027E-1A15-8D400B94C3B3}"/>
              </a:ext>
            </a:extLst>
          </p:cNvPr>
          <p:cNvSpPr txBox="1"/>
          <p:nvPr/>
        </p:nvSpPr>
        <p:spPr>
          <a:xfrm>
            <a:off x="3116692" y="1030976"/>
            <a:ext cx="1480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88B554"/>
                </a:solidFill>
                <a:latin typeface="Sora" pitchFamily="2" charset="0"/>
                <a:cs typeface="Sora" pitchFamily="2" charset="0"/>
              </a:rPr>
              <a:t>Salmonella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DDE8B27-7670-6211-5F48-F2955BE32E44}"/>
              </a:ext>
            </a:extLst>
          </p:cNvPr>
          <p:cNvSpPr/>
          <p:nvPr/>
        </p:nvSpPr>
        <p:spPr>
          <a:xfrm>
            <a:off x="2943371" y="1586223"/>
            <a:ext cx="1792933" cy="35718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D0EBC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149AAC-6583-2855-F57A-4A9C4650C4D9}"/>
              </a:ext>
            </a:extLst>
          </p:cNvPr>
          <p:cNvSpPr txBox="1"/>
          <p:nvPr/>
        </p:nvSpPr>
        <p:spPr>
          <a:xfrm>
            <a:off x="3116691" y="1647720"/>
            <a:ext cx="12624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88B554"/>
                </a:solidFill>
                <a:latin typeface="Sora" pitchFamily="2" charset="0"/>
                <a:cs typeface="Sora" pitchFamily="2" charset="0"/>
              </a:rPr>
              <a:t>E. coli O157:H7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345C338-CFD8-B063-307F-090275A56070}"/>
              </a:ext>
            </a:extLst>
          </p:cNvPr>
          <p:cNvSpPr/>
          <p:nvPr/>
        </p:nvSpPr>
        <p:spPr>
          <a:xfrm>
            <a:off x="2956513" y="2187936"/>
            <a:ext cx="1792933" cy="35718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rgbClr val="D0EBC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7258E2-26BA-8BFE-EC63-E97A94CC3BDD}"/>
              </a:ext>
            </a:extLst>
          </p:cNvPr>
          <p:cNvSpPr txBox="1"/>
          <p:nvPr/>
        </p:nvSpPr>
        <p:spPr>
          <a:xfrm>
            <a:off x="3129833" y="2249434"/>
            <a:ext cx="14800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88B554"/>
                </a:solidFill>
                <a:latin typeface="Sora" pitchFamily="2" charset="0"/>
                <a:cs typeface="Sora" pitchFamily="2" charset="0"/>
              </a:rPr>
              <a:t>E. coli STEC</a:t>
            </a:r>
          </a:p>
        </p:txBody>
      </p:sp>
    </p:spTree>
    <p:extLst>
      <p:ext uri="{BB962C8B-B14F-4D97-AF65-F5344CB8AC3E}">
        <p14:creationId xmlns:p14="http://schemas.microsoft.com/office/powerpoint/2010/main" val="1894291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17031-4983-A425-3BE1-DB2E9D747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6575EAB-4492-89DE-7F47-850EF1741B50}"/>
              </a:ext>
            </a:extLst>
          </p:cNvPr>
          <p:cNvGrpSpPr/>
          <p:nvPr/>
        </p:nvGrpSpPr>
        <p:grpSpPr>
          <a:xfrm>
            <a:off x="2900508" y="650492"/>
            <a:ext cx="6479236" cy="3082427"/>
            <a:chOff x="2900508" y="650492"/>
            <a:chExt cx="6479236" cy="30824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9FCE9DF-140A-3372-2A55-1307D117D0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10386" b="15579"/>
            <a:stretch>
              <a:fillRect/>
            </a:stretch>
          </p:blipFill>
          <p:spPr>
            <a:xfrm>
              <a:off x="3381010" y="650492"/>
              <a:ext cx="5998734" cy="3082427"/>
            </a:xfrm>
            <a:prstGeom prst="rect">
              <a:avLst/>
            </a:prstGeom>
          </p:spPr>
        </p:pic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B5CBE133-A15A-AD6E-7D86-32BC15BE76D5}"/>
                </a:ext>
              </a:extLst>
            </p:cNvPr>
            <p:cNvSpPr/>
            <p:nvPr/>
          </p:nvSpPr>
          <p:spPr>
            <a:xfrm>
              <a:off x="2943372" y="1769586"/>
              <a:ext cx="1792933" cy="35718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EDD3B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60176C0-9C4D-EEDE-4B2E-A1F3C2917CD1}"/>
                </a:ext>
              </a:extLst>
            </p:cNvPr>
            <p:cNvSpPr txBox="1"/>
            <p:nvPr/>
          </p:nvSpPr>
          <p:spPr>
            <a:xfrm>
              <a:off x="3116692" y="1831082"/>
              <a:ext cx="148009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rgbClr val="7F4629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4DD7C0-E07A-15AC-F841-DFD7AAC1DFCC}"/>
                </a:ext>
              </a:extLst>
            </p:cNvPr>
            <p:cNvSpPr txBox="1"/>
            <p:nvPr/>
          </p:nvSpPr>
          <p:spPr>
            <a:xfrm>
              <a:off x="2900508" y="1459607"/>
              <a:ext cx="148009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rgbClr val="7F4629"/>
                  </a:solidFill>
                  <a:latin typeface="Sora" pitchFamily="2" charset="0"/>
                  <a:cs typeface="Sora" pitchFamily="2" charset="0"/>
                </a:rPr>
                <a:t>Results in ~8 hours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1871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48</Words>
  <Application>Microsoft Macintosh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Sora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Rodrigo Malig</dc:creator>
  <cp:lastModifiedBy>Rodrigo Malig</cp:lastModifiedBy>
  <cp:revision>2</cp:revision>
  <dcterms:created xsi:type="dcterms:W3CDTF">2026-01-25T17:43:28Z</dcterms:created>
  <dcterms:modified xsi:type="dcterms:W3CDTF">2026-01-25T21:23:19Z</dcterms:modified>
</cp:coreProperties>
</file>

<file path=docProps/thumbnail.jpeg>
</file>